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83" r:id="rId3"/>
  </p:sldMasterIdLst>
  <p:notesMasterIdLst>
    <p:notesMasterId r:id="rId12"/>
  </p:notesMasterIdLst>
  <p:sldIdLst>
    <p:sldId id="2147376047" r:id="rId4"/>
    <p:sldId id="260" r:id="rId5"/>
    <p:sldId id="2147376030" r:id="rId6"/>
    <p:sldId id="2145706460" r:id="rId7"/>
    <p:sldId id="2147376036" r:id="rId8"/>
    <p:sldId id="2147376050" r:id="rId9"/>
    <p:sldId id="2147376051" r:id="rId10"/>
    <p:sldId id="2147376049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A6FAED-FDBA-1675-2EB4-8B38BE29EA27}" name="Hakkarainen Hilda" initials="HH" userId="S::hilda.hakkarainen@vakehyva.fi::301f3bf7-b613-4d9a-8cdf-75e8a3b485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79D1FB-C0BF-4F34-A25E-9259FE192089}" v="3" dt="2023-08-16T12:59:05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595B2-E807-4327-99CF-7B3EDBB096E8}" type="datetimeFigureOut">
              <a:rPr lang="fi-FI" smtClean="0"/>
              <a:t>17.8.2023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2018F-A1DD-457B-9918-D877F555DB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8246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/>
              <a:t>* </a:t>
            </a:r>
            <a:r>
              <a:rPr lang="fi-FI" sz="1200" i="1"/>
              <a:t>Ideasta toimintaan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BBEAE-54F1-46A5-BADD-041CF417EB28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67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07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06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26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60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83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17.8.2023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09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17.8.2023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01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58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62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17.8.2023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63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17.8.2023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90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92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66375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156073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15133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4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3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6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3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66332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534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3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7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3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6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8901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4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17.8.2023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11291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17.8.2023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373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17.8.2023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98464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17.8.2023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49973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2930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5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5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1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5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4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17.8.2023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7333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925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17.8.2023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15417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17.8.2023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30221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17.8.2023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9782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8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7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3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4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8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9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740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4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3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4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2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1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17.8.2023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06649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5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0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6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9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3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5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80857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03257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501651" y="1665289"/>
            <a:ext cx="11165416" cy="4716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buFontTx/>
              <a:buNone/>
              <a:defRPr>
                <a:latin typeface="+mn-lt"/>
              </a:defRPr>
            </a:lvl1pPr>
            <a:lvl2pPr marL="139700" indent="-139700" algn="l">
              <a:buClrTx/>
              <a:buSzPct val="100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304800" indent="-139700" algn="l">
              <a:buClrTx/>
              <a:buSzPct val="100000"/>
              <a:buFont typeface="Arial" panose="020B0604020202020204" pitchFamily="34" charset="0"/>
              <a:buChar char="−"/>
              <a:defRPr>
                <a:latin typeface="+mn-lt"/>
              </a:defRPr>
            </a:lvl3pPr>
            <a:lvl4pPr marL="469900" indent="-139700" algn="l">
              <a:buClrTx/>
              <a:buSzPct val="100000"/>
              <a:buFont typeface="Arial" panose="020B0604020202020204" pitchFamily="34" charset="0"/>
              <a:buChar char="◦"/>
              <a:defRPr>
                <a:latin typeface="+mn-lt"/>
              </a:defRPr>
            </a:lvl4pPr>
            <a:lvl5pPr marL="635000" indent="-139700" algn="l">
              <a:buClrTx/>
              <a:buSzPct val="100000"/>
              <a:buFont typeface="Arial" panose="020B0604020202020204" pitchFamily="34" charset="0"/>
              <a:buChar char="−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1AF4B88-9BDB-4994-AE11-3A74CC55FE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2" y="317500"/>
            <a:ext cx="11180232" cy="698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37852772"/>
      </p:ext>
    </p:extLst>
  </p:cSld>
  <p:clrMapOvr>
    <a:masterClrMapping/>
  </p:clrMapOvr>
  <p:transition>
    <p:fade/>
  </p:transition>
  <p:hf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181A8-BD3B-1B4E-A475-43EC2E1EB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180000"/>
            <a:ext cx="10753200" cy="1188000"/>
          </a:xfrm>
        </p:spPr>
        <p:txBody>
          <a:bodyPr/>
          <a:lstStyle>
            <a:lvl1pPr>
              <a:defRPr/>
            </a:lvl1pPr>
          </a:lstStyle>
          <a:p>
            <a:r>
              <a:rPr lang="fi-FI" noProof="0"/>
              <a:t>Lisää otsikko napsauttamalla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6F3938F-2A79-734F-B23C-610FE38D135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4" y="1476000"/>
            <a:ext cx="10753200" cy="4680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i-FI" noProof="0"/>
              <a:t>Lisää tekstiä napsauttamalla</a:t>
            </a:r>
          </a:p>
          <a:p>
            <a:pPr lvl="1"/>
            <a:r>
              <a:rPr lang="fi-FI" noProof="0"/>
              <a:t>Testitaso 2</a:t>
            </a:r>
          </a:p>
          <a:p>
            <a:pPr lvl="2"/>
            <a:r>
              <a:rPr lang="fi-FI" noProof="0"/>
              <a:t>Tekstitaso 3</a:t>
            </a:r>
          </a:p>
          <a:p>
            <a:pPr lvl="3"/>
            <a:r>
              <a:rPr lang="fi-FI" noProof="0"/>
              <a:t>Tekstitaso 4</a:t>
            </a:r>
          </a:p>
          <a:p>
            <a:pPr lvl="4"/>
            <a:r>
              <a:rPr lang="fi-FI" noProof="0"/>
              <a:t>Tekstitaso 5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9E45F09-AFAB-8B48-9837-96726DE637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5078AD8-0C88-4617-81A4-E0509138D186}" type="datetime1">
              <a:rPr lang="fi-FI" noProof="0" smtClean="0"/>
              <a:t>17.8.2023</a:t>
            </a:fld>
            <a:endParaRPr lang="fi-FI" noProof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0384C4E-A250-FC47-8062-FF31ECD254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 noProof="0"/>
              <a:t>Salla Sainio, THL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CD88E26-25B9-4E4B-B5A0-7110BEA768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6740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6259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5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9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42.xml"/><Relationship Id="rId34" Type="http://schemas.openxmlformats.org/officeDocument/2006/relationships/slideLayout" Target="../slideLayouts/slideLayout55.xml"/><Relationship Id="rId42" Type="http://schemas.openxmlformats.org/officeDocument/2006/relationships/slideLayout" Target="../slideLayouts/slideLayout63.xml"/><Relationship Id="rId47" Type="http://schemas.openxmlformats.org/officeDocument/2006/relationships/slideLayout" Target="../slideLayouts/slideLayout68.xml"/><Relationship Id="rId50" Type="http://schemas.openxmlformats.org/officeDocument/2006/relationships/slideLayout" Target="../slideLayouts/slideLayout71.xml"/><Relationship Id="rId55" Type="http://schemas.openxmlformats.org/officeDocument/2006/relationships/slideLayout" Target="../slideLayouts/slideLayout76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33" Type="http://schemas.openxmlformats.org/officeDocument/2006/relationships/slideLayout" Target="../slideLayouts/slideLayout54.xml"/><Relationship Id="rId38" Type="http://schemas.openxmlformats.org/officeDocument/2006/relationships/slideLayout" Target="../slideLayouts/slideLayout59.xml"/><Relationship Id="rId46" Type="http://schemas.openxmlformats.org/officeDocument/2006/relationships/slideLayout" Target="../slideLayouts/slideLayout67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0.xml"/><Relationship Id="rId41" Type="http://schemas.openxmlformats.org/officeDocument/2006/relationships/slideLayout" Target="../slideLayouts/slideLayout62.xml"/><Relationship Id="rId54" Type="http://schemas.openxmlformats.org/officeDocument/2006/relationships/slideLayout" Target="../slideLayouts/slideLayout75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53.xml"/><Relationship Id="rId37" Type="http://schemas.openxmlformats.org/officeDocument/2006/relationships/slideLayout" Target="../slideLayouts/slideLayout58.xml"/><Relationship Id="rId40" Type="http://schemas.openxmlformats.org/officeDocument/2006/relationships/slideLayout" Target="../slideLayouts/slideLayout61.xml"/><Relationship Id="rId45" Type="http://schemas.openxmlformats.org/officeDocument/2006/relationships/slideLayout" Target="../slideLayouts/slideLayout66.xml"/><Relationship Id="rId53" Type="http://schemas.openxmlformats.org/officeDocument/2006/relationships/slideLayout" Target="../slideLayouts/slideLayout74.xml"/><Relationship Id="rId58" Type="http://schemas.openxmlformats.org/officeDocument/2006/relationships/image" Target="../media/image7.png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36" Type="http://schemas.openxmlformats.org/officeDocument/2006/relationships/slideLayout" Target="../slideLayouts/slideLayout57.xml"/><Relationship Id="rId49" Type="http://schemas.openxmlformats.org/officeDocument/2006/relationships/slideLayout" Target="../slideLayouts/slideLayout70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7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Relationship Id="rId35" Type="http://schemas.openxmlformats.org/officeDocument/2006/relationships/slideLayout" Target="../slideLayouts/slideLayout56.xml"/><Relationship Id="rId43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69.xml"/><Relationship Id="rId56" Type="http://schemas.openxmlformats.org/officeDocument/2006/relationships/theme" Target="../theme/theme3.xml"/><Relationship Id="rId8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72.xml"/><Relationship Id="rId3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18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73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17.8.2023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09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17.8.2023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9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  <p:sldLayoutId id="2147483710" r:id="rId27"/>
    <p:sldLayoutId id="2147483711" r:id="rId28"/>
    <p:sldLayoutId id="2147483712" r:id="rId29"/>
    <p:sldLayoutId id="2147483713" r:id="rId30"/>
    <p:sldLayoutId id="2147483714" r:id="rId31"/>
    <p:sldLayoutId id="2147483715" r:id="rId32"/>
    <p:sldLayoutId id="2147483716" r:id="rId33"/>
    <p:sldLayoutId id="2147483717" r:id="rId34"/>
    <p:sldLayoutId id="2147483718" r:id="rId35"/>
    <p:sldLayoutId id="2147483719" r:id="rId36"/>
    <p:sldLayoutId id="2147483720" r:id="rId37"/>
    <p:sldLayoutId id="2147483721" r:id="rId38"/>
    <p:sldLayoutId id="2147483722" r:id="rId39"/>
    <p:sldLayoutId id="2147483723" r:id="rId40"/>
    <p:sldLayoutId id="2147483724" r:id="rId41"/>
    <p:sldLayoutId id="2147483725" r:id="rId42"/>
    <p:sldLayoutId id="2147483726" r:id="rId43"/>
    <p:sldLayoutId id="2147483727" r:id="rId44"/>
    <p:sldLayoutId id="2147483728" r:id="rId45"/>
    <p:sldLayoutId id="2147483729" r:id="rId46"/>
    <p:sldLayoutId id="2147483730" r:id="rId47"/>
    <p:sldLayoutId id="2147483731" r:id="rId48"/>
    <p:sldLayoutId id="2147483732" r:id="rId49"/>
    <p:sldLayoutId id="2147483733" r:id="rId50"/>
    <p:sldLayoutId id="2147483734" r:id="rId51"/>
    <p:sldLayoutId id="2147483735" r:id="rId52"/>
    <p:sldLayoutId id="2147483736" r:id="rId53"/>
    <p:sldLayoutId id="2147483737" r:id="rId54"/>
    <p:sldLayoutId id="2147483738" r:id="rId5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wanic.fi/haipro/249/qpro/julkinen/org_esivalinta.asp?kohdeid=249&amp;esivalintaOrgID=1&amp;esivalintaTaso=1&amp;esivalintaTasoja=6&amp;julkaisuid=1&amp;avain=HHyG3Awyg8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vakehyva.fi/fi/anna-palautetta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ove.com/app/uploads/2023/04/2023-03-Saavuttettavuusopas-v2-1.pdf" TargetMode="External"/><Relationship Id="rId2" Type="http://schemas.openxmlformats.org/officeDocument/2006/relationships/hyperlink" Target="https://www.finlex.fi/fi/laki/alkup/2019/20190306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miriam.tepora@vakehyva.fi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887" y="2653141"/>
            <a:ext cx="8407400" cy="2387600"/>
          </a:xfrm>
        </p:spPr>
        <p:txBody>
          <a:bodyPr>
            <a:noAutofit/>
          </a:bodyPr>
          <a:lstStyle/>
          <a:p>
            <a:r>
              <a:rPr lang="fi-FI" sz="2800" dirty="0"/>
              <a:t>Asiakaskokemus &amp; palvelujen laadun kehittäminen</a:t>
            </a:r>
            <a:br>
              <a:rPr lang="fi-FI" sz="2800" dirty="0"/>
            </a:br>
            <a:br>
              <a:rPr lang="fi-FI" sz="4400" dirty="0"/>
            </a:br>
            <a:br>
              <a:rPr lang="fi-FI" sz="4400" dirty="0"/>
            </a:br>
            <a:r>
              <a:rPr lang="fi-FI" sz="4400" dirty="0"/>
              <a:t>Qpro-palautejärjestelmä</a:t>
            </a:r>
            <a:br>
              <a:rPr lang="fi-FI" sz="4400" dirty="0"/>
            </a:br>
            <a:r>
              <a:rPr lang="fi-FI" sz="4400" dirty="0"/>
              <a:t>asiakaskokemuksen mittarina</a:t>
            </a:r>
            <a:br>
              <a:rPr lang="fi-FI" sz="4400" dirty="0"/>
            </a:br>
            <a:r>
              <a:rPr lang="fi-FI" sz="4400" dirty="0"/>
              <a:t>palvelujen laadun jatkuvassa</a:t>
            </a:r>
            <a:br>
              <a:rPr lang="fi-FI" sz="4400" dirty="0"/>
            </a:br>
            <a:r>
              <a:rPr lang="fi-FI" sz="4400" dirty="0"/>
              <a:t>seurannassa ja kehittämisessä</a:t>
            </a:r>
            <a:br>
              <a:rPr lang="fi-FI" sz="3600" dirty="0"/>
            </a:br>
            <a:br>
              <a:rPr lang="fi-FI" sz="2800" dirty="0"/>
            </a:br>
            <a:r>
              <a:rPr lang="fi-FI" sz="2000" i="1" dirty="0"/>
              <a:t> </a:t>
            </a:r>
            <a:endParaRPr lang="fi-FI" sz="3600" i="1" dirty="0"/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0B2A3FB6-1AF7-4766-FFAE-18BB11250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5145675"/>
            <a:ext cx="7158644" cy="750412"/>
          </a:xfrm>
        </p:spPr>
        <p:txBody>
          <a:bodyPr>
            <a:noAutofit/>
          </a:bodyPr>
          <a:lstStyle/>
          <a:p>
            <a:r>
              <a:rPr lang="fi-FI" sz="1400" b="1" dirty="0"/>
              <a:t>16.08.2023</a:t>
            </a:r>
          </a:p>
          <a:p>
            <a:r>
              <a:rPr lang="fi-FI" sz="1400" b="1" dirty="0"/>
              <a:t>Miriam Tepora  | Erityisasiantuntija | Asiantuntija- ja kehittämispalvelut</a:t>
            </a:r>
          </a:p>
          <a:p>
            <a:r>
              <a:rPr lang="fi-FI" sz="1400" b="1" dirty="0"/>
              <a:t>Vantaan ja Keravan hyvinvointialue</a:t>
            </a:r>
          </a:p>
        </p:txBody>
      </p:sp>
    </p:spTree>
    <p:extLst>
      <p:ext uri="{BB962C8B-B14F-4D97-AF65-F5344CB8AC3E}">
        <p14:creationId xmlns:p14="http://schemas.microsoft.com/office/powerpoint/2010/main" val="3694019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70D2C9D2-CB8A-0D81-797B-7261796D6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4685" y="1065476"/>
            <a:ext cx="6554249" cy="512750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/>
              <a:t>Vantaan ja Keravan hyvinvointialueella (VAKE) seurataan sosiaali- ja terveyspalvelujen asiakastyytyväisyyttä ja palvelujen laatua jatkuvasti kerättävän asiakaspalautteen avulla.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/>
              <a:t>Asiakas voi antaa palautteen verkkosivuilla, QR-koodin kautta tai yksiköstä saadulla paperisella lomakkeella.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/>
              <a:t>Kehitysvaiheessa on myös saavutettava digitaalinen verkkolomake (esim. näkörajoitteisille asiakkaille) sekä tekstiviestipalaute.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/>
              <a:t>Asiakaspalautelomake on suomenkielen lisäksi tarjolla ruotsin ja englannin kielisenä.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/>
              <a:t>Asiakkaille tiedotetaan verkkosivuilla vuosittain palautteiden myötä käynnistyneistä palvelujen kehittämistoimenpiteistä.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sz="1800" dirty="0"/>
              <a:t>30.6.2023 mennessä asiakaspalautteita oli tullut järjestelmään 1072, joista 846 oli käsitelty (78,9%) , käsittelyä odotti 156 (14,6%), ja käsittelyssä oli 70 (6,5%).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8D51DF5A-6507-5D77-2C33-0DA7532D1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85" y="-237012"/>
            <a:ext cx="7056267" cy="1065476"/>
          </a:xfrm>
        </p:spPr>
        <p:txBody>
          <a:bodyPr>
            <a:normAutofit/>
          </a:bodyPr>
          <a:lstStyle/>
          <a:p>
            <a:r>
              <a:rPr lang="fi-FI" dirty="0"/>
              <a:t>Yleistä asiakaspalautteen keräämisestä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5C38705-EE85-348A-2781-FFA915EDB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86" y="6174192"/>
            <a:ext cx="3185740" cy="683808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4D767D67-935F-9F47-2DC3-4C8F981DB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053" y="295726"/>
            <a:ext cx="4403183" cy="6220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3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5ADF458E-0650-58F1-4287-B67B367EA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35" y="36064"/>
            <a:ext cx="10345783" cy="813524"/>
          </a:xfrm>
        </p:spPr>
        <p:txBody>
          <a:bodyPr>
            <a:noAutofit/>
          </a:bodyPr>
          <a:lstStyle/>
          <a:p>
            <a:r>
              <a:rPr lang="fi-FI" sz="3600" dirty="0"/>
              <a:t>Jatkuva palaute - kyselylomake 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319313D7-6A02-66FC-01BD-A7195073E3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17529" y="232602"/>
            <a:ext cx="4441095" cy="5930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0020305-D2B7-36D7-63C0-D7C4DAD80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3376" y="1067388"/>
            <a:ext cx="5964057" cy="5293459"/>
          </a:xfrm>
        </p:spPr>
        <p:txBody>
          <a:bodyPr>
            <a:normAutofit fontScale="55000" lnSpcReduction="20000"/>
          </a:bodyPr>
          <a:lstStyle/>
          <a:p>
            <a:r>
              <a:rPr lang="fi-FI" sz="3500" dirty="0"/>
              <a:t>Kyselylomakkeen avulla seurataan yhdessä Terveyden- ja hyvinvoinnin laitoksen (THL) kanssa määriteltyjä asiakaskokemukseen merkittävästi vaikuttavia tekijöitä.</a:t>
            </a:r>
          </a:p>
          <a:p>
            <a:r>
              <a:rPr lang="fi-FI" sz="3500" dirty="0"/>
              <a:t>Määrämuotoisilla ja kansallisesti vertailtavilla kysymyksillä mitataan: </a:t>
            </a:r>
          </a:p>
          <a:p>
            <a:pPr marL="0" indent="0">
              <a:buNone/>
            </a:pPr>
            <a:endParaRPr lang="fi-FI" sz="25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Palvelujen saatavuutta</a:t>
            </a:r>
            <a:r>
              <a:rPr lang="fi-FI" sz="2500" dirty="0"/>
              <a:t>: Sain apua, kun sitä tarvitsin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Asiakkaan kohtaamista palveluissa</a:t>
            </a:r>
            <a:r>
              <a:rPr lang="fi-FI" sz="2500" dirty="0"/>
              <a:t>: Minulle jäi tunne, että minusta välitettiin kokonaisvaltaisesti (KUVA)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Asiakkaan osallisuutta</a:t>
            </a:r>
            <a:r>
              <a:rPr lang="fi-FI" sz="2500" dirty="0"/>
              <a:t>: Hoitoani / Asiaani koskevat päätökset tehtiin yhteistyössä kanssani (KUVA)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Asiakkaan kokemaa turvallisuuden tunnetta</a:t>
            </a:r>
            <a:r>
              <a:rPr lang="fi-FI" sz="2500" dirty="0"/>
              <a:t>: Koin oloni turvalliseksi hoidon / palvelun aikana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Asiakkaan tiedon saanti</a:t>
            </a:r>
            <a:r>
              <a:rPr lang="fi-FI" sz="2500" dirty="0"/>
              <a:t>: Tiedän miten hoitoni/palveluni jatkuu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Asiakkaan kokemaa tiedon ymmärrettävyyttä</a:t>
            </a:r>
            <a:r>
              <a:rPr lang="fi-FI" sz="2500" dirty="0"/>
              <a:t>: Saamani tieto hoidosta / palvelusta oli ymmärrettävää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Palvelun hyödyllisyyttä</a:t>
            </a:r>
            <a:r>
              <a:rPr lang="fi-FI" sz="2500" dirty="0"/>
              <a:t>: Koin saamani hoidon / palvelun hyödylliseksi (KUVA)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500" b="1" dirty="0"/>
              <a:t>Asiakastyytyväisyyttä</a:t>
            </a:r>
            <a:r>
              <a:rPr lang="fi-FI" sz="2500" dirty="0"/>
              <a:t> (NPS suositteluindeksi)</a:t>
            </a:r>
          </a:p>
          <a:p>
            <a:pPr lvl="1"/>
            <a:endParaRPr lang="fi-FI" sz="2500" dirty="0"/>
          </a:p>
          <a:p>
            <a:r>
              <a:rPr lang="fi-FI" sz="3500" dirty="0"/>
              <a:t>Asiakas voi antaa myös avoimen palautteen; kiitos, moite, kehittämisehdotus.</a:t>
            </a:r>
          </a:p>
          <a:p>
            <a:pPr lvl="1"/>
            <a:endParaRPr lang="fi-FI" sz="3500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92722F9-2A04-75F5-E591-F0573820B396}"/>
              </a:ext>
            </a:extLst>
          </p:cNvPr>
          <p:cNvSpPr txBox="1"/>
          <p:nvPr/>
        </p:nvSpPr>
        <p:spPr>
          <a:xfrm>
            <a:off x="7417529" y="6360847"/>
            <a:ext cx="4525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Kuva: Vantaan ja Keravan asiakaspalautelomake verkossa:</a:t>
            </a:r>
            <a:r>
              <a:rPr lang="fi-FI" sz="1000" dirty="0">
                <a:hlinkClick r:id="rId3"/>
              </a:rPr>
              <a:t>QPro - Esivalinta (awanic.fi)</a:t>
            </a:r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39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19EA4E-8423-CF82-DA38-3591EFF61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39" y="77286"/>
            <a:ext cx="11040570" cy="613182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Calibri"/>
                <a:cs typeface="Calibri"/>
              </a:rPr>
              <a:t>Asiakaspalautteen keräämisen tavoite ja hyödyt  </a:t>
            </a:r>
            <a:endParaRPr lang="fi-FI" sz="3600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4BE14FF-F7B8-2B8E-D2BF-B1B56DE37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3841" y="6414919"/>
            <a:ext cx="94571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E76DBD-9ABD-401A-ACC4-8E3C979D470F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17.8.2023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+mn-cs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2684EE7-8B22-9CCF-AE1A-1BA8B0AAB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9381" y="6376459"/>
            <a:ext cx="40939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+mn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5400C645-315B-39B2-4287-80949A0D7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78" y="957722"/>
            <a:ext cx="5314348" cy="5236343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fi-FI" sz="2800" b="1" dirty="0"/>
              <a:t>Tavoite</a:t>
            </a:r>
            <a:r>
              <a:rPr lang="fi-FI" sz="2800" dirty="0"/>
              <a:t>: Palautteiden systemaattinen kerääminen ja käsittely yksiköissä nostaa esille palvelujen ja prosessien toimivia ja toisaalta kehitettäviä osa-alueita. </a:t>
            </a:r>
          </a:p>
          <a:p>
            <a:r>
              <a:rPr lang="fi-FI" sz="2800" b="1" dirty="0">
                <a:latin typeface="Calibri Light"/>
                <a:cs typeface="Calibri Light"/>
              </a:rPr>
              <a:t>Sisäiset toimintamallit tavoitteen saavuttamiseksi</a:t>
            </a:r>
            <a:r>
              <a:rPr lang="fi-FI" sz="2800" dirty="0">
                <a:latin typeface="Calibri Light"/>
                <a:cs typeface="Calibri Light"/>
              </a:rPr>
              <a:t>: Palautteiden käsittelyn ja raportoinnin sisäiset prosessit on kuvattu </a:t>
            </a:r>
            <a:r>
              <a:rPr lang="fi-FI" dirty="0">
                <a:latin typeface="Calibri Light"/>
                <a:cs typeface="Calibri Light"/>
              </a:rPr>
              <a:t>toimialojen henkilöstöä</a:t>
            </a:r>
            <a:r>
              <a:rPr lang="fi-FI" sz="2800" dirty="0">
                <a:latin typeface="Calibri Light"/>
                <a:cs typeface="Calibri Light"/>
              </a:rPr>
              <a:t> osallistavin menetelmin kevään 2023 aikana.</a:t>
            </a:r>
          </a:p>
          <a:p>
            <a:r>
              <a:rPr lang="fi-FI" sz="2800" b="1" dirty="0"/>
              <a:t>Hyöty asiakkaalle</a:t>
            </a:r>
            <a:r>
              <a:rPr lang="fi-FI" sz="2800" dirty="0"/>
              <a:t>: Asiakaspalautteista saatu hyöty asiakkaalle todentuu, kun palautteen perusteella palveluja kehitetään todellisen asiakastarpeen mukaisesti.</a:t>
            </a:r>
          </a:p>
          <a:p>
            <a:r>
              <a:rPr lang="fi-FI" b="1" dirty="0"/>
              <a:t>Hyöty organisaatiolle</a:t>
            </a:r>
            <a:r>
              <a:rPr lang="fi-FI" dirty="0"/>
              <a:t>: Asiakaskokemuksen parantuessa häiriökysyntä vähenee, resurssien käyttö paranee ja pitkällä tähtäimellä myös henkilöstön hyvinvointi paranee.</a:t>
            </a:r>
            <a:endParaRPr lang="fi-FI" sz="2800" dirty="0"/>
          </a:p>
          <a:p>
            <a:r>
              <a:rPr lang="fi-FI" sz="2800" b="1" dirty="0"/>
              <a:t>Mittarit</a:t>
            </a:r>
            <a:r>
              <a:rPr lang="fi-FI" sz="2800" dirty="0"/>
              <a:t>: </a:t>
            </a:r>
            <a:r>
              <a:rPr lang="fi-FI" dirty="0"/>
              <a:t>P</a:t>
            </a:r>
            <a:r>
              <a:rPr lang="fi-FI" sz="2800" dirty="0"/>
              <a:t>alautteista nousseiden kehittämistoimenpiteiden käynnistämisestä saatu hyöty todennetaan seuraamalla ja vertaamalla asiakaskokemuksen mittareiden muutosta yksikkö- toimiala- ja hyvinvointialuetasolla pitkällä aikavälillä. </a:t>
            </a:r>
            <a:r>
              <a:rPr lang="fi-FI" dirty="0"/>
              <a:t>(Esim. palautekyselyn NPS-suositteluindeksi ja palvelun laatuun liittyvät kysymykset.)</a:t>
            </a:r>
            <a:endParaRPr lang="fi-FI" sz="2800" dirty="0"/>
          </a:p>
          <a:p>
            <a:pPr marL="0" indent="0">
              <a:buNone/>
            </a:pPr>
            <a:endParaRPr lang="fi-FI" sz="2800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B0403A4-1F4A-9943-9AD8-1520D36BB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81" y="6064167"/>
            <a:ext cx="3405102" cy="73089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9586EC47-05B9-EF1B-66FC-149648C773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15" r="4563"/>
          <a:stretch/>
        </p:blipFill>
        <p:spPr>
          <a:xfrm>
            <a:off x="5962124" y="793833"/>
            <a:ext cx="5986585" cy="4852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E276CF3C-F392-0244-5D40-F6676B28799B}"/>
              </a:ext>
            </a:extLst>
          </p:cNvPr>
          <p:cNvSpPr txBox="1"/>
          <p:nvPr/>
        </p:nvSpPr>
        <p:spPr>
          <a:xfrm>
            <a:off x="5814823" y="5817946"/>
            <a:ext cx="58926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Kuva: Vantaan ja Keravan Anna Palautetta-verkkosivu asukkaille ja asiakkaille.</a:t>
            </a:r>
            <a:r>
              <a:rPr lang="fi-FI" sz="1000" dirty="0">
                <a:hlinkClick r:id="rId4"/>
              </a:rPr>
              <a:t> Anna palautetta | Vantaan ja Keravan hyvinvointialue (vakehyva.fi)</a:t>
            </a:r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01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ADD8495-399A-5854-99D8-BC6FF25AF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980" y="2879976"/>
            <a:ext cx="7158644" cy="2387600"/>
          </a:xfrm>
        </p:spPr>
        <p:txBody>
          <a:bodyPr>
            <a:normAutofit fontScale="90000"/>
          </a:bodyPr>
          <a:lstStyle/>
          <a:p>
            <a:r>
              <a:rPr lang="fi-FI" dirty="0"/>
              <a:t>Saavutettavan lomakkeen kehitystyö yhdessä asiakkaiden kanssa syksyllä 2023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0069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A2A7C8BE-2208-D6A0-FD88-03364F644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06" y="338241"/>
            <a:ext cx="6611754" cy="828408"/>
          </a:xfrm>
        </p:spPr>
        <p:txBody>
          <a:bodyPr>
            <a:normAutofit/>
          </a:bodyPr>
          <a:lstStyle/>
          <a:p>
            <a:r>
              <a:rPr lang="fi-FI" dirty="0"/>
              <a:t>Saavutettava verkkolomake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B10CBF6E-5408-9992-FEF8-1E02FCFBC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306" y="1332270"/>
            <a:ext cx="5966861" cy="468665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fi-FI" sz="1800" dirty="0"/>
              <a:t>Laki digitaalisten palvelujen tarjoamisesta (306/2019) edellyttää saavutettavuuskriteeristöjen noudattamista. </a:t>
            </a:r>
          </a:p>
          <a:p>
            <a:r>
              <a:rPr lang="fi-FI" sz="1800" dirty="0">
                <a:latin typeface="Calibri Light"/>
                <a:cs typeface="Calibri Light"/>
              </a:rPr>
              <a:t>Palveluntarjoajan on varmistettava digitaalisten palvelujensa sisältöjen havaittavuus ja ymmärrettävyys sekä käyttöliittymien toimintavarmuus saavutettavuusvaatimusten mukaisesti.</a:t>
            </a:r>
          </a:p>
          <a:p>
            <a:r>
              <a:rPr lang="fi-FI" sz="1800" dirty="0"/>
              <a:t>Saavutettavuudella (</a:t>
            </a:r>
            <a:r>
              <a:rPr lang="fi-FI" sz="1800" dirty="0" err="1"/>
              <a:t>accessibility</a:t>
            </a:r>
            <a:r>
              <a:rPr lang="fi-FI" sz="1800" dirty="0"/>
              <a:t>) tarkoitetaan sitä, että digitaalinen palvelu ja sen sisältö on kaikkien käytettävissä riippumatta käyttäjän henkilökohtaisista ominaisuuksista tai käyttötavasta.</a:t>
            </a:r>
          </a:p>
          <a:p>
            <a:r>
              <a:rPr lang="fi-FI" sz="1800" dirty="0"/>
              <a:t>Saavutettavuusnäkökulman kannalta käyttäjätestauksiin olisi hyvä ottaa mahdollisuuksien mukaan esimerkiksi ruudunlukuohjelmaa tai pelkkää näppäimistöä käyttäviä henkilöitä. </a:t>
            </a:r>
          </a:p>
          <a:p>
            <a:r>
              <a:rPr lang="fi-FI" sz="1800" dirty="0"/>
              <a:t>Iäkkäiden ihmisten näkökulma käyttäjätestauksessa on tärkeä, sillä heidän käyttökokemukseensa kytkeytyy moni saavutettavuuskysymys.</a:t>
            </a:r>
          </a:p>
          <a:p>
            <a:pPr marL="0" indent="0">
              <a:buNone/>
            </a:pPr>
            <a:endParaRPr lang="fi-FI" sz="1100" dirty="0"/>
          </a:p>
          <a:p>
            <a:pPr marL="0" indent="0">
              <a:buNone/>
            </a:pPr>
            <a:r>
              <a:rPr lang="fi-FI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Lähteet: </a:t>
            </a:r>
          </a:p>
          <a:p>
            <a:r>
              <a:rPr lang="fi-FI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Laki digitaalisten palvelujen tarjoamisesta 306/2019 - Säädökset alkuperäisinä - FINLEX ®</a:t>
            </a:r>
            <a:endParaRPr lang="fi-FI" sz="1100" dirty="0"/>
          </a:p>
          <a:p>
            <a:r>
              <a:rPr lang="fi-FI" sz="1100" dirty="0">
                <a:latin typeface="Calibri Light"/>
                <a:cs typeface="Calibri Light"/>
              </a:rPr>
              <a:t> </a:t>
            </a:r>
            <a:r>
              <a:rPr lang="fi-FI" sz="1100" dirty="0">
                <a:latin typeface="Calibri Light"/>
                <a:cs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2023-03 - </a:t>
            </a:r>
            <a:r>
              <a:rPr lang="fi-FI" sz="1100" dirty="0" err="1">
                <a:latin typeface="Calibri Light"/>
                <a:cs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Saavuttettavuusopas</a:t>
            </a:r>
            <a:r>
              <a:rPr lang="fi-FI" sz="1100" dirty="0">
                <a:latin typeface="Calibri Light"/>
                <a:cs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v2 (exove.com)</a:t>
            </a:r>
            <a:endParaRPr lang="fi-FI" sz="1100" dirty="0">
              <a:latin typeface="Calibri Light"/>
              <a:cs typeface="Calibri Light"/>
            </a:endParaRPr>
          </a:p>
          <a:p>
            <a:pPr marL="0" indent="0">
              <a:buNone/>
            </a:pPr>
            <a:endParaRPr lang="fi-FI" sz="1100" dirty="0"/>
          </a:p>
        </p:txBody>
      </p:sp>
      <p:pic>
        <p:nvPicPr>
          <p:cNvPr id="5" name="Kuva 4" descr="Vanha nainen videopuhelussa">
            <a:extLst>
              <a:ext uri="{FF2B5EF4-FFF2-40B4-BE49-F238E27FC236}">
                <a16:creationId xmlns:a16="http://schemas.microsoft.com/office/drawing/2014/main" id="{C7C088B0-4D96-0E01-16C7-61F2755A77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3" r="16438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BC91F73-DA71-9AD8-8D03-64182D2AB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681" y="6081862"/>
            <a:ext cx="3322664" cy="7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9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56963BD-31CD-3901-B371-0A6413193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017065"/>
          </a:xfrm>
        </p:spPr>
        <p:txBody>
          <a:bodyPr>
            <a:normAutofit fontScale="90000"/>
          </a:bodyPr>
          <a:lstStyle/>
          <a:p>
            <a:r>
              <a:rPr lang="fi-FI" dirty="0"/>
              <a:t>Pyydetään asiakasnäkökulma saavutettavan verkkolomakkeen testiversioon 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2F106E11-7D9B-A058-63B7-04870CEB5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847850"/>
            <a:ext cx="10260000" cy="4149189"/>
          </a:xfrm>
        </p:spPr>
        <p:txBody>
          <a:bodyPr/>
          <a:lstStyle/>
          <a:p>
            <a:r>
              <a:rPr lang="fi-FI" dirty="0"/>
              <a:t>Vanhusneuvosto 23.8.2023</a:t>
            </a:r>
          </a:p>
          <a:p>
            <a:r>
              <a:rPr lang="fi-FI" dirty="0"/>
              <a:t>Vammaisneuvosto 6.9.2023</a:t>
            </a:r>
          </a:p>
        </p:txBody>
      </p:sp>
    </p:spTree>
    <p:extLst>
      <p:ext uri="{BB962C8B-B14F-4D97-AF65-F5344CB8AC3E}">
        <p14:creationId xmlns:p14="http://schemas.microsoft.com/office/powerpoint/2010/main" val="110309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Sisällön paikkamerkki 7" descr="Nättiä omenaa puisissa korissa">
            <a:extLst>
              <a:ext uri="{FF2B5EF4-FFF2-40B4-BE49-F238E27FC236}">
                <a16:creationId xmlns:a16="http://schemas.microsoft.com/office/drawing/2014/main" id="{7D034912-E17A-CD57-EBE7-EE3EF0878C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" r="3535" b="-1"/>
          <a:stretch/>
        </p:blipFill>
        <p:spPr>
          <a:xfrm>
            <a:off x="0" y="76083"/>
            <a:ext cx="8059910" cy="670583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803082DA-20D6-78A7-1240-815B986E6C43}"/>
              </a:ext>
            </a:extLst>
          </p:cNvPr>
          <p:cNvSpPr/>
          <p:nvPr/>
        </p:nvSpPr>
        <p:spPr>
          <a:xfrm>
            <a:off x="8428384" y="1240403"/>
            <a:ext cx="3538330" cy="4244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/>
                <a:latin typeface="+mj-lt"/>
                <a:ea typeface="+mj-ea"/>
                <a:cs typeface="+mj-cs"/>
              </a:rPr>
              <a:t>KIITOS!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9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900" b="1" i="0" u="none" strike="noStrike" cap="none" spc="0" normalizeH="0" baseline="0" noProof="0" dirty="0" err="1">
                <a:ln/>
                <a:effectLst/>
                <a:uLnTx/>
                <a:uFillTx/>
                <a:latin typeface="+mj-lt"/>
                <a:ea typeface="+mj-ea"/>
                <a:cs typeface="+mj-cs"/>
              </a:rPr>
              <a:t>Lisätiedot</a:t>
            </a:r>
            <a:r>
              <a:rPr kumimoji="0" lang="en-US" sz="1900" b="1" i="0" u="none" strike="noStrike" cap="none" spc="0" normalizeH="0" baseline="0" noProof="0" dirty="0">
                <a:ln/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900" b="1" i="0" u="none" strike="noStrike" cap="none" spc="0" normalizeH="0" baseline="0" noProof="0" dirty="0">
                <a:ln/>
                <a:effectLst/>
                <a:uLnTx/>
                <a:uFillTx/>
                <a:latin typeface="+mj-lt"/>
                <a:ea typeface="+mj-ea"/>
                <a:cs typeface="+mj-cs"/>
              </a:rPr>
              <a:t>Miriam Tepora</a:t>
            </a:r>
            <a:r>
              <a:rPr lang="en-US" sz="1900" b="1" dirty="0">
                <a:ln/>
                <a:latin typeface="+mj-lt"/>
                <a:ea typeface="+mj-ea"/>
                <a:cs typeface="+mj-cs"/>
              </a:rPr>
              <a:t> | E</a:t>
            </a:r>
            <a:r>
              <a:rPr kumimoji="0" lang="en-US" sz="1900" b="1" i="0" u="none" strike="noStrike" cap="none" spc="0" normalizeH="0" baseline="0" noProof="0" dirty="0" err="1">
                <a:ln/>
                <a:effectLst/>
                <a:uLnTx/>
                <a:uFillTx/>
                <a:latin typeface="+mj-lt"/>
                <a:ea typeface="+mj-ea"/>
                <a:cs typeface="+mj-cs"/>
              </a:rPr>
              <a:t>rityisasiantuntija</a:t>
            </a:r>
            <a:endParaRPr kumimoji="0" lang="en-US" sz="19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900" b="1" i="0" u="none" strike="noStrike" cap="none" spc="0" normalizeH="0" baseline="0" noProof="0" dirty="0">
                <a:ln/>
                <a:effectLst/>
                <a:uLnTx/>
                <a:uFillTx/>
                <a:latin typeface="+mj-lt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miriam.tepora@vakehyva.fi</a:t>
            </a:r>
            <a:endParaRPr kumimoji="0" lang="en-US" sz="19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6710466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566</Words>
  <Application>Microsoft Office PowerPoint</Application>
  <PresentationFormat>Laajakuva</PresentationFormat>
  <Paragraphs>61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Poppins Black</vt:lpstr>
      <vt:lpstr>Poppins ExtraBold</vt:lpstr>
      <vt:lpstr>Poppins ExtraLight</vt:lpstr>
      <vt:lpstr>Poppins SemiBold</vt:lpstr>
      <vt:lpstr>Pääotsikot</vt:lpstr>
      <vt:lpstr>Sisällöt</vt:lpstr>
      <vt:lpstr>TULsote_ja_rakenneuudistus</vt:lpstr>
      <vt:lpstr>Asiakaskokemus &amp; palvelujen laadun kehittäminen   Qpro-palautejärjestelmä asiakaskokemuksen mittarina palvelujen laadun jatkuvassa seurannassa ja kehittämisessä   </vt:lpstr>
      <vt:lpstr>Yleistä asiakaspalautteen keräämisestä</vt:lpstr>
      <vt:lpstr>Jatkuva palaute - kyselylomake </vt:lpstr>
      <vt:lpstr>Asiakaspalautteen keräämisen tavoite ja hyödyt  </vt:lpstr>
      <vt:lpstr>Saavutettavan lomakkeen kehitystyö yhdessä asiakkaiden kanssa syksyllä 2023 </vt:lpstr>
      <vt:lpstr>Saavutettava verkkolomake</vt:lpstr>
      <vt:lpstr>Pyydetään asiakasnäkökulma saavutettavan verkkolomakkeen testiversioon 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Asiakaskokemus &amp; palvelujen laadun kehittäminen   Qpro-palautejärjestelmä asiakaskokemuksen mittarina palvelujen laadun jatkuvassa seurannassa ja kehittämisessä</dc:title>
  <dc:creator>Tepora Miriam</dc:creator>
  <cp:lastModifiedBy>Harju Hannamari</cp:lastModifiedBy>
  <cp:revision>3</cp:revision>
  <dcterms:created xsi:type="dcterms:W3CDTF">2023-08-16T06:39:03Z</dcterms:created>
  <dcterms:modified xsi:type="dcterms:W3CDTF">2023-08-17T04:19:58Z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2023-08-16T06:39:16Z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dc8f7893-77c9-41b2-ac0c-e7edc2fa1f2c</vt:lpwstr>
  </property>
  <property fmtid="{D5CDD505-2E9C-101B-9397-08002B2CF9AE}" pid="8" name="MSIP_Label_defa4170-0d19-0005-0004-bc88714345d2_ContentBits">
    <vt:lpwstr>0</vt:lpwstr>
  </property>
</Properties>
</file>