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3" r:id="rId3"/>
  </p:sldMasterIdLst>
  <p:notesMasterIdLst>
    <p:notesMasterId r:id="rId12"/>
  </p:notesMasterIdLst>
  <p:sldIdLst>
    <p:sldId id="2147376047" r:id="rId4"/>
    <p:sldId id="260" r:id="rId5"/>
    <p:sldId id="2147376030" r:id="rId6"/>
    <p:sldId id="2145706460" r:id="rId7"/>
    <p:sldId id="2147376036" r:id="rId8"/>
    <p:sldId id="2147376050" r:id="rId9"/>
    <p:sldId id="2147376051" r:id="rId10"/>
    <p:sldId id="2147376049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A6FAED-FDBA-1675-2EB4-8B38BE29EA27}" name="Hakkarainen Hilda" initials="HH" userId="S::hilda.hakkarainen@vakehyva.fi::301f3bf7-b613-4d9a-8cdf-75e8a3b485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9D1FB-C0BF-4F34-A25E-9259FE192089}" v="3" dt="2023-08-16T12:59:05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>
                <a:latin typeface="Poppins ExtraBold" panose="00000900000000000000" pitchFamily="2" charset="0"/>
                <a:cs typeface="Poppins ExtraBold" panose="00000900000000000000" pitchFamily="2" charset="0"/>
              </a:rPr>
              <a:t>Otsikko</a:t>
            </a:r>
            <a:endParaRPr lang="en-US">
              <a:latin typeface="Poppins ExtraBold" panose="00000900000000000000" pitchFamily="2" charset="0"/>
              <a:cs typeface="Poppins ExtraBold" panose="000009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7-4791-A73E-4A68E1AE51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B7-4791-A73E-4A68E1AE51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B7-4791-A73E-4A68E1AE51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B7-4791-A73E-4A68E1AE518C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ExtraBold" panose="00000900000000000000" pitchFamily="2" charset="0"/>
              <a:ea typeface="+mn-ea"/>
              <a:cs typeface="Poppins ExtraBold" panose="00000900000000000000" pitchFamily="2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1-4B94-9622-BFE5B72FC4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11-4B94-9622-BFE5B72FC4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1-4B94-9622-BFE5B72FC45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11-4B94-9622-BFE5B72FC45B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3923376"/>
        <c:axId val="473925344"/>
      </c:barChart>
      <c:catAx>
        <c:axId val="47392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73925344"/>
        <c:crosses val="autoZero"/>
        <c:auto val="1"/>
        <c:lblAlgn val="ctr"/>
        <c:lblOffset val="100"/>
        <c:noMultiLvlLbl val="0"/>
      </c:catAx>
      <c:valAx>
        <c:axId val="4739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392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595B2-E807-4327-99CF-7B3EDBB096E8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2018F-A1DD-457B-9918-D877F555DB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824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/>
              <a:t>* </a:t>
            </a:r>
            <a:r>
              <a:rPr lang="fi-FI" sz="1200" i="1"/>
              <a:t>Ideasta toimintaan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BBEAE-54F1-46A5-BADD-041CF417EB2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7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0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36B7C6-A167-E29B-B137-4BC0CBE4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0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17.8.2023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1F3B3-3CC7-3846-B101-53507F32F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2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9F3143-0FB9-EF50-472D-D9B1626E1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7463A-54FC-CF42-30C1-20D81E506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6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17.8.2023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0AC6B-2D35-1EFF-B06E-E3E45F84D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83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4B65E-4FB4-816D-3ABF-6C0E80D89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09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17.8.2023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71483-AD90-EFAE-2519-E6DDAD13AA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01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58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17.8.2023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62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63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17.8.2023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63CF4-7649-A128-BF76-E699CFB6B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9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fuk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92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2663752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18BCF9-AC30-9B84-E4CA-CDF3510AD3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3156073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AA00-08CB-4D42-BC42-5FD10B8E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3059-99C1-4944-9656-B1D921B30889}" type="datetime1">
              <a:rPr lang="fi-FI" smtClean="0"/>
              <a:t>17.8.2023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6D59-2219-4745-8866-3C10FB7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469C93-8108-497E-AE09-69B91A1AB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EFA9397-4EC2-428C-8028-EC8F9418B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B4022C-4631-4B82-ABDB-2F2B7E388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41513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B6CCF-4A6C-4CF2-81A9-169BDCA23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613919-E40D-4E1C-91AE-4EC0629995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240283-3B0C-4D0D-BE44-5667AE81A5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4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46688D-317B-46E6-8381-0BFD0E9AEE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62931-1CE2-4D82-AD64-F416F6FD37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BE6B3-307D-41F0-B2A8-C4BA8B7F39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3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03B558-6B57-4598-B3E8-8733F493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/>
          <a:p>
            <a:fld id="{54D43059-99C1-4944-9656-B1D921B30889}" type="datetime1">
              <a:rPr lang="fi-FI" smtClean="0"/>
              <a:t>17.8.2023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928AD-5ED4-4BF6-839E-DB314089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890241-FB3C-4BAC-8DB3-B8C212506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14D83-E6A2-42CD-93B8-2757E8E6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6" name="Picture 1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AB84055-9B6F-4667-A415-4141BF2F6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71F456E-EC89-42DF-8E0F-AF14097D32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94" y="1686720"/>
            <a:ext cx="3649916" cy="34747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27861D-71CD-4784-A6DE-E6BC1DB56222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244C952-ACC9-4870-B87B-DE9F734AC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66332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5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5D0F3E8B-B9D6-401B-89DB-DECA733FA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2C8CA8-8603-41A4-9DD3-10B8144817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3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4FCAC9C-93C3-4BF3-AA69-FB92EE27B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353A0D-6841-4B42-BD5B-AC1A73F1AE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7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1566161-9E2C-4A0C-B626-D0B4BE1F3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DEC7E-5326-4131-9336-902152B25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2E69FE4-0D14-42F3-8ED8-B83ACA2DC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B987F8-229E-46EB-8188-78F976D74A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339BBCE-72EB-4416-82B5-95E4D23AD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C5F59-1A73-4A2D-ACD6-B8171302A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D8FE91E8-160A-4795-8140-A27E90907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5B6EE-4BD2-4FA8-B567-08DB7C3DC8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CCE76DBD-9ABD-401A-ACC4-8E3C979D470F}" type="datetime1">
              <a:rPr lang="fi-FI" smtClean="0"/>
              <a:t>17.8.2023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2890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ranskalaiset_viivat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B1E6AE-7991-4811-B577-296CC00A00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F2CD-E67A-48D8-85FB-E255AB0F4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17.8.2023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143DAC5-3469-4AA9-93A1-540B07AA9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377B993-D7C1-4A56-8EFB-3F16258CA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F563A7-F7AD-4616-9D1D-1AE82E267D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CF40-C63D-4563-8757-6DC4E6BF2D21}" type="datetime1">
              <a:rPr lang="fi-FI" smtClean="0"/>
              <a:t>17.8.2023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A8EAF9-11C2-4317-B287-93C13C54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52C2CD-20CF-4F2D-8C05-1ADF7121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41129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_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2F3555-CD9C-4A92-8B27-541D98696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BE8E40-DB24-4417-9B9F-DD455E75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9738-C33F-4A34-AAC5-D8CC68D5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D361B35F-DECC-405A-82A1-D429BC581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C13E34C-B036-4245-917E-99D28939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17.8.2023</a:t>
            </a:fld>
            <a:endParaRPr lang="fi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950A81C-68BB-4D18-9483-4D08863A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CC7B966-876A-403D-8087-11DB5C27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F9320C-73B2-4D2C-8217-5358A9F1F2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373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ranskalaiset-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DE-4805-4D44-9515-01E7263DA904}" type="datetime1">
              <a:rPr lang="fi-FI" smtClean="0"/>
              <a:t>17.8.2023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BCEC4-81A3-42F5-B62D-4067B34C5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F520A-DFB6-46AA-A90E-73856CB6F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DAE261-03D8-472D-B14F-C1DF423A7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9846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C2-B25A-4281-8A5B-F03DB99CFAB5}" type="datetime1">
              <a:rPr lang="fi-FI" smtClean="0"/>
              <a:t>17.8.2023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A0A1FC-CD35-4C4A-8830-0BF62F3966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265E24-119F-4E75-B1BC-37B74F31F7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2242108-567E-4E86-8B9F-64DA7D572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4997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C5D1-A434-41C0-A0AC-FA8C9899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1729-6068-4313-B10B-F87937706A72}" type="datetime1">
              <a:rPr lang="fi-FI" smtClean="0"/>
              <a:t>17.8.2023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87B9-8B1F-4CE1-B8BD-8B963155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78340-C080-47C5-983F-3EEBF0D7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74EB3E-6D1F-4DA0-B8DD-662308A0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F1CEFC-91A9-4473-A413-6D4A96A9F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72930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DD4A-F530-4694-A831-4C3DFA62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D9044F-FCBB-4029-9E23-FDB769B471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DCB01C-A9CF-445C-9A1A-5DF3BC061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7BD377-A4BF-474C-8BF1-1CBA4AFD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CFCA1B-A982-4A80-B70C-437B7798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AD7213B-62A6-4498-8992-D0679296D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9C038-5957-40E0-B1CF-CFF1D573AE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15C473-637B-4F74-89B6-7827FF4848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37C24-9D16-44F1-9A88-B5B4D642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09BF18D-EBB2-47F4-A616-B0540DA6F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050A66B-6ABF-42AA-92F8-DD58BCB47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98B9D-FEAE-4ECD-B0F4-4094482A86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0DAA0E-1818-42FF-BB6C-93FD419E17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585F5-0AE9-47A4-B6C9-1F5AA8AF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078013-D062-4B74-BDD1-A7B1B920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4AA073B5-0C86-430C-876B-7CC72F534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000DCB-7161-46F8-98A1-B14A12FA31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19E351-BD38-4277-ACBC-BAB6F0B4ED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EBCB3B-E258-4D1D-BC07-970AA333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31E5CBF-528D-4C27-BD3D-52A728543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B4ABDF5-105C-4805-AE9A-307C01A7B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3588A0-7B6A-460B-9E61-0B1E3C34B5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5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1C4A3-3B70-473F-87DC-97F62378B2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C2ADAF-8754-4CBB-B2D1-1331D17D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7B995B-39BF-44D4-988C-8C346A16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B8B122C-4305-4D0B-A2FA-D71C3E41A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AF265-CBF7-48D7-9C80-7B57889C64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17.8.2023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6CC2-9C69-4506-ADB6-C3431FE02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47333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925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17.8.2023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2D2C7BF-71D4-48BF-9DD2-FE65AF4A2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90" y="812800"/>
            <a:ext cx="5496219" cy="52324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4213E-8A70-4CDD-9D43-D0A90C3E1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1541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irakka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92EF-5F1C-49F9-BF88-7C49994B5FB9}" type="datetime1">
              <a:rPr lang="fi-FI" smtClean="0"/>
              <a:t>17.8.2023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7501312"/>
              </p:ext>
            </p:extLst>
          </p:nvPr>
        </p:nvGraphicFramePr>
        <p:xfrm>
          <a:off x="850900" y="1314449"/>
          <a:ext cx="6329829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EF112B-7659-4965-8D51-4E3F618E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CB20B9-BF14-48B7-8FBF-55A893F50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3022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kit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E3C-1D77-4DE1-BFA6-56BDED8E6778}" type="datetime1">
              <a:rPr lang="fi-FI" smtClean="0"/>
              <a:t>17.8.2023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14869723"/>
              </p:ext>
            </p:extLst>
          </p:nvPr>
        </p:nvGraphicFramePr>
        <p:xfrm>
          <a:off x="850900" y="1314449"/>
          <a:ext cx="63119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089EDF-B6EA-42D8-ABC5-DC3F5127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898320-2141-47A4-9BD0-C34010A7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7978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2E092F-4C18-4469-8E83-6A834109ED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FAAFFF-5F2B-4165-A1EB-978BD4A56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B32EA3-DA3E-406D-8BC9-DB57E97263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B60650-2462-4885-BDFA-965FD8BF2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420B20-D0B9-412C-A986-EE4A299C2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300340-25EF-4F66-8FC0-3524FCC23A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AC8F70-F194-41C7-805B-D92734070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E8445C-4D7C-459B-A750-14E5D4ADD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D5E3786-1E77-41FF-ACC3-2C07F23E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12402-4326-4965-85DC-B1C3CB99F2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53C6DA-FD50-4615-B8FB-FF833B6B8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D8D3088-BD2C-4F0D-AC59-B1D90F282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D64E-D9FD-4A72-A218-5A46A2A9E0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E2367D72-1261-4F4B-95BA-C217F9F6F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6ACCA-7C79-452D-AC6D-E7CE0118E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7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DCB13-2229-4EDE-9601-A214D628E3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0A3972D-8B49-48B9-A933-077AD84C2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144724E-5CC4-417F-B397-D5FCDD279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E4A42AB-E5D2-487E-A666-3E81D0EC4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5806FA-A7F8-4680-B00C-DC11DE1C9C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3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DD7C14-1622-4EAE-AD65-6E914DFD8C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808EF1-5D0E-43DC-80F8-12870B32C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0962C8-DE63-43D8-8942-0B0108C26B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D6D991B-5BB1-4C8D-8A99-46E6234F7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06A6A-500D-4A81-A3A7-C636B9A8F4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4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D99560-B70C-4CB4-8E0D-135C4B4F0D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F4CE26A-6975-4088-8C1C-2779DB919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4292A37-662E-4DBC-A495-79057914C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AF58029-5C3F-4E73-9857-1AC430FAE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2B7A3-2663-4A44-A26A-8324E29C4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8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812B7F-03F8-47AC-A428-BF026456F9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948B9A5-346C-4658-B145-33839B120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4AE66-04F3-4FC4-827B-3D825FC2FB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9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sinin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740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3B5C1A-13B1-4DF6-9D59-D74F0DD9A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E6C6386-945C-47E0-A075-7592821D6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B7FA65-2EFB-4FAE-93DF-18B27B9B5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28C2B3-EED9-4BDF-AC6A-C2BFC1453D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E4D2E0D-6F0C-4473-9A14-F0C36B7C2D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8D27C9-8603-41B8-86B2-143B00789D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3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D3C9BD-E553-4532-8F1B-692757DFFA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5C3D7A0-CEE8-4810-AC66-8EEF47827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A7BB2D-8403-4821-A23A-A7F9980B16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F164F4-88DD-4DB6-A969-CF67CBF91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BD1C4AC-F731-4E7C-B6EF-52E5B96F5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6F2C5-68ED-495F-AA1D-095F742BE8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B5D14-0A9E-4CB4-A060-CF81F97CF1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C7CBFF0-AFA3-42D3-93F0-41E668754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0B143-9B6A-4DE3-8C57-E3A879D0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alto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383C-D902-4359-B134-36B4C4F7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81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99F5-4813-427F-A4E4-5335441DB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3932237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F1A4-B81E-45E1-9606-07525FFE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C74-FDAC-47C9-85FF-A93A4A77D2DE}" type="datetime1">
              <a:rPr lang="fi-FI" smtClean="0"/>
              <a:t>17.8.2023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F95E-9FAF-473A-8740-38C0D6F7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B64A9-0753-493D-931D-D429FE2A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97217-BD8C-4F57-9294-7DC932179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0664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E54EFB4-12B2-4DFE-9F2E-3D2DD7CA7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6869CB-89D0-4DA9-89A5-3150AD97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9055EB-5B06-42A3-A3F7-9558E538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3E22456-AB22-4CB4-9C0E-E7E2302CA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5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4224DE-DE84-4CDB-804C-D62F8DBAD4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6513FB-22B8-45CF-AEF7-A64E2EBAD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89C3558-BCB4-4A57-AFB2-95ED2FE2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8424A2-D2D4-4E4F-9B59-69E589A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FEABE71-E81F-4523-B5C3-B7A2E66D3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8F9D-13A3-4626-9E3D-49D09D588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E9C94-F91C-4351-80A3-EF626BB6D9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C731633-EDC4-4E10-A99C-BCF4E3D47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4383859-0CAC-4E51-BE74-57E16ABFB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68DA7D-4465-4F6E-8E5C-4866B5E8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7076935-D697-414D-AD85-CDF94E890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36CB3-C464-4EE8-A100-EA1F3F701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596EB-6C87-4E77-A282-E8F4AC510A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9554269-A758-425E-A7A9-3297720BD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DA1327E-385A-450D-B8CB-02C8C366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4CD8A6-3E7E-41DC-8B95-CADBC6BE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69AA01B-7F14-434E-9FCE-1A5429402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2D9FD-2B12-421C-90EC-2996F4D49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6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9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197DA-176C-4FE5-917B-D17DC70B75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7A8F4DB-F8D7-4D33-9C7B-C531A0599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0538F70-F123-419A-9310-662999393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D085CB-FF03-477D-99B3-E2B4ACDB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2B46A89-505B-4C00-9603-774EE16B9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9463F-722D-4A14-A275-2C0DE27D3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A93C0E96-BAF3-4CE6-893E-BBBF4EBBF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5642" y="2665254"/>
            <a:ext cx="4720908" cy="47209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E12F5B-6168-40D0-A95F-7BDBB48756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CACB86E-ED50-48E8-88C1-FFE2056D2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20CEAFD-8292-45D3-B6A0-B7E445026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2DDBF5D-668F-4A0C-B7A0-CADB0FE8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F3EC7DD-D9F8-4C93-8A6B-1B071ABDC3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A4C3A-646D-4F4B-9ECB-183D2126A0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A104B-18AA-4D32-99D1-997AD72450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5F519A0-39B0-4EC5-A2A2-3EA771214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D42A1AF-7F9C-4CF2-BBFC-B82C6AD75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E104650-C3CA-4705-9048-D79637A3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A0A90A8-9FE0-4C37-82BD-085ACB37D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0EE8DD-F6DC-42C1-837C-34C80E116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46F1-38DD-4FD1-8721-CA848852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F0F28-7AEF-4281-9330-AB1ACB579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0CEB-310C-4C23-BD33-AD1ABF5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634-4747-4C18-9630-96A196DBF87F}" type="datetime1">
              <a:rPr lang="fi-FI" smtClean="0"/>
              <a:t>17.8.2023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FE85-AC06-48FB-92D6-25F3F0EA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718087-0904-42CB-BF7F-BF506ABCA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80857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aaka_j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FA221-AA95-4298-AD12-8A88E18CD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33271"/>
            <a:ext cx="2628900" cy="51436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273D4-E8DF-45BF-9698-444760278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33271"/>
            <a:ext cx="7734300" cy="5143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0074-A776-4019-A129-04037FC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E36B-1FB8-4D59-A82C-0E27C43A5F1F}" type="datetime1">
              <a:rPr lang="fi-FI" smtClean="0"/>
              <a:t>17.8.2023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4635-FF9B-4224-842E-C960380F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F30BED-DFC0-40F3-8884-6966E14F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03257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>
                <a:latin typeface="+mn-lt"/>
              </a:defRPr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>
                <a:latin typeface="+mn-lt"/>
              </a:defRPr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1AF4B88-9BDB-4994-AE11-3A74CC55F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37852772"/>
      </p:ext>
    </p:extLst>
  </p:cSld>
  <p:clrMapOvr>
    <a:masterClrMapping/>
  </p:clrMapOvr>
  <p:transition>
    <p:fade/>
  </p:transition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078AD8-0C88-4617-81A4-E0509138D186}" type="datetime1">
              <a:rPr lang="fi-FI" noProof="0" smtClean="0"/>
              <a:t>17.8.2023</a:t>
            </a:fld>
            <a:endParaRPr lang="fi-FI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/>
              <a:t>Salla Sainio, THL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6740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CCE76DBD-9ABD-401A-ACC4-8E3C979D470F}" type="datetime1">
              <a:rPr lang="fi-FI" smtClean="0"/>
              <a:t>17.8.2023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2625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oli_sivua_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E54EFB4-12B2-4DFE-9F2E-3D2DD7CA7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6869CB-89D0-4DA9-89A5-3150AD97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9055EB-5B06-42A3-A3F7-9558E538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3E22456-AB22-4CB4-9C0E-E7E2302CA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8" Type="http://schemas.openxmlformats.org/officeDocument/2006/relationships/image" Target="../media/image7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17.8.2023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1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73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17.8.2023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675C3-A68A-494B-A887-BB4F9C59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4F11B-CC2F-4841-B144-357C828B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6872D-DE43-4755-8211-BDAE2EE6B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6F3F4CD8-536F-4549-973D-0FBA9CAF6C21}" type="datetime1">
              <a:rPr lang="fi-FI" smtClean="0"/>
              <a:pPr/>
              <a:t>17.8.2023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6FFF-A4FB-4489-9B49-5DDC688AA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4F72BBA-3120-418C-94D3-114F2CB31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4A78410-7DAE-4BD5-ACEE-CAF6BFA9404C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431617"/>
            <a:ext cx="821524" cy="696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F5E9F-A37F-4244-A1FD-705A898F7F45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68" y="6242935"/>
            <a:ext cx="231755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9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0">
          <a:solidFill>
            <a:schemeClr val="tx1"/>
          </a:solidFill>
          <a:latin typeface="Poppins ExtraBold" panose="00000900000000000000" pitchFamily="2" charset="0"/>
          <a:ea typeface="+mj-ea"/>
          <a:cs typeface="Poppins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anic.fi/haipro/249/qpro/julkinen/org_esivalinta.asp?kohdeid=249&amp;esivalintaOrgID=1&amp;esivalintaTaso=1&amp;esivalintaTasoja=6&amp;julkaisuid=1&amp;avain=HHyG3Awyg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vakehyva.fi/fi/anna-palautett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ove.com/app/uploads/2023/04/2023-03-Saavuttettavuusopas-v2-1.pdf" TargetMode="External"/><Relationship Id="rId2" Type="http://schemas.openxmlformats.org/officeDocument/2006/relationships/hyperlink" Target="https://www.finlex.fi/fi/laki/alkup/2019/20190306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iriam.tepora@vakehyva.fi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5B460-9657-981D-6708-0686F2DEF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887" y="2653141"/>
            <a:ext cx="8407400" cy="2387600"/>
          </a:xfrm>
        </p:spPr>
        <p:txBody>
          <a:bodyPr>
            <a:noAutofit/>
          </a:bodyPr>
          <a:lstStyle/>
          <a:p>
            <a:r>
              <a:rPr lang="fi-FI" sz="2800" dirty="0"/>
              <a:t>Asiakaskokemus &amp; palvelujen laadun kehittäminen</a:t>
            </a:r>
            <a:br>
              <a:rPr lang="fi-FI" sz="2800" dirty="0"/>
            </a:br>
            <a:br>
              <a:rPr lang="fi-FI" sz="4400" dirty="0"/>
            </a:br>
            <a:br>
              <a:rPr lang="fi-FI" sz="4400" dirty="0"/>
            </a:br>
            <a:r>
              <a:rPr lang="fi-FI" sz="4400" dirty="0"/>
              <a:t>Qpro-palautejärjestelmä</a:t>
            </a:r>
            <a:br>
              <a:rPr lang="fi-FI" sz="4400" dirty="0"/>
            </a:br>
            <a:r>
              <a:rPr lang="fi-FI" sz="4400" dirty="0"/>
              <a:t>asiakaskokemuksen mittarina</a:t>
            </a:r>
            <a:br>
              <a:rPr lang="fi-FI" sz="4400" dirty="0"/>
            </a:br>
            <a:r>
              <a:rPr lang="fi-FI" sz="4400" dirty="0"/>
              <a:t>palvelujen laadun jatkuvassa</a:t>
            </a:r>
            <a:br>
              <a:rPr lang="fi-FI" sz="4400" dirty="0"/>
            </a:br>
            <a:r>
              <a:rPr lang="fi-FI" sz="4400" dirty="0"/>
              <a:t>seurannassa ja kehittämisessä</a:t>
            </a:r>
            <a:br>
              <a:rPr lang="fi-FI" sz="3600" dirty="0"/>
            </a:br>
            <a:br>
              <a:rPr lang="fi-FI" sz="2800" dirty="0"/>
            </a:br>
            <a:r>
              <a:rPr lang="fi-FI" sz="2000" i="1" dirty="0"/>
              <a:t> </a:t>
            </a:r>
            <a:endParaRPr lang="fi-FI" sz="3600" i="1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0B2A3FB6-1AF7-4766-FFAE-18BB11250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5145675"/>
            <a:ext cx="7158644" cy="750412"/>
          </a:xfrm>
        </p:spPr>
        <p:txBody>
          <a:bodyPr>
            <a:noAutofit/>
          </a:bodyPr>
          <a:lstStyle/>
          <a:p>
            <a:r>
              <a:rPr lang="fi-FI" sz="1400" b="1" dirty="0"/>
              <a:t>16.08.2023</a:t>
            </a:r>
          </a:p>
          <a:p>
            <a:r>
              <a:rPr lang="fi-FI" sz="1400" b="1" dirty="0"/>
              <a:t>Miriam Tepora  | Erityisasiantuntija | Asiantuntija- ja kehittämispalvelut</a:t>
            </a:r>
          </a:p>
          <a:p>
            <a:r>
              <a:rPr lang="fi-FI" sz="1400" b="1" dirty="0"/>
              <a:t>Vantaan ja Keravan hyvinvointialue</a:t>
            </a:r>
          </a:p>
        </p:txBody>
      </p:sp>
    </p:spTree>
    <p:extLst>
      <p:ext uri="{BB962C8B-B14F-4D97-AF65-F5344CB8AC3E}">
        <p14:creationId xmlns:p14="http://schemas.microsoft.com/office/powerpoint/2010/main" val="36940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0D2C9D2-CB8A-0D81-797B-7261796D6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685" y="1065476"/>
            <a:ext cx="6554249" cy="512750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800" dirty="0"/>
              <a:t>Vantaan ja Keravan hyvinvointialueella (VAKE) seurataan sosiaali- ja terveyspalvelujen asiakastyytyväisyyttä ja palvelujen laatua jatkuvasti kerättävän asiakaspalautteen avulla.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800" dirty="0"/>
              <a:t>Asiakas voi antaa palautteen verkkosivuilla, QR-koodin kautta tai yksiköstä saadulla paperisella lomakkeella.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800" dirty="0"/>
              <a:t>Kehitysvaiheessa on myös saavutettava digitaalinen verkkolomake (esim. näkörajoitteisille asiakkaille) sekä tekstiviestipalaute.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800" dirty="0"/>
              <a:t>Asiakaspalautelomake on suomenkielen lisäksi tarjolla ruotsin ja englannin kielisenä.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800" dirty="0"/>
              <a:t>Asiakkaille tiedotetaan verkkosivuilla vuosittain palautteiden myötä käynnistyneistä palvelujen kehittämistoimenpiteistä.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800" dirty="0"/>
              <a:t>30.6.2023 mennessä asiakaspalautteita oli tullut järjestelmään 1072, joista 846 oli käsitelty (78,9%) , käsittelyä odotti 156 (14,6%), ja käsittelyssä oli 70 (6,5%).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8D51DF5A-6507-5D77-2C33-0DA7532D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" y="-237012"/>
            <a:ext cx="7056267" cy="1065476"/>
          </a:xfrm>
        </p:spPr>
        <p:txBody>
          <a:bodyPr>
            <a:normAutofit/>
          </a:bodyPr>
          <a:lstStyle/>
          <a:p>
            <a:r>
              <a:rPr lang="fi-FI" dirty="0"/>
              <a:t>Yleistä asiakaspalautteen keräämisestä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5C38705-EE85-348A-2781-FFA915EDB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6" y="6174192"/>
            <a:ext cx="3185740" cy="683808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4D767D67-935F-9F47-2DC3-4C8F981DB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053" y="295726"/>
            <a:ext cx="4403183" cy="622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ADF458E-0650-58F1-4287-B67B367E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35" y="36064"/>
            <a:ext cx="10345783" cy="813524"/>
          </a:xfrm>
        </p:spPr>
        <p:txBody>
          <a:bodyPr>
            <a:noAutofit/>
          </a:bodyPr>
          <a:lstStyle/>
          <a:p>
            <a:r>
              <a:rPr lang="fi-FI" sz="3600" dirty="0"/>
              <a:t>Jatkuva palaute - kyselylomake 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319313D7-6A02-66FC-01BD-A7195073E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7529" y="232602"/>
            <a:ext cx="4441095" cy="5930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0020305-D2B7-36D7-63C0-D7C4DAD80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3376" y="1067388"/>
            <a:ext cx="5964057" cy="5293459"/>
          </a:xfrm>
        </p:spPr>
        <p:txBody>
          <a:bodyPr>
            <a:normAutofit fontScale="55000" lnSpcReduction="20000"/>
          </a:bodyPr>
          <a:lstStyle/>
          <a:p>
            <a:r>
              <a:rPr lang="fi-FI" sz="3500" dirty="0"/>
              <a:t>Kyselylomakkeen avulla seurataan yhdessä Terveyden- ja hyvinvoinnin laitoksen (THL) kanssa määriteltyjä asiakaskokemukseen merkittävästi vaikuttavia tekijöitä.</a:t>
            </a:r>
          </a:p>
          <a:p>
            <a:r>
              <a:rPr lang="fi-FI" sz="3500" dirty="0"/>
              <a:t>Määrämuotoisilla ja kansallisesti vertailtavilla kysymyksillä mitataan: </a:t>
            </a:r>
          </a:p>
          <a:p>
            <a:pPr marL="0" indent="0">
              <a:buNone/>
            </a:pPr>
            <a:endParaRPr lang="fi-FI" sz="2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500" b="1" dirty="0"/>
              <a:t>Palvelujen saatavuutta</a:t>
            </a:r>
            <a:r>
              <a:rPr lang="fi-FI" sz="2500" dirty="0"/>
              <a:t>: Sain apua, kun sitä tarvitsin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500" b="1" dirty="0"/>
              <a:t>Asiakkaan kohtaamista palveluissa</a:t>
            </a:r>
            <a:r>
              <a:rPr lang="fi-FI" sz="2500" dirty="0"/>
              <a:t>: Minulle jäi tunne, että minusta välitettiin kokonaisvaltaisesti (KUVA)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500" b="1" dirty="0"/>
              <a:t>Asiakkaan osallisuutta</a:t>
            </a:r>
            <a:r>
              <a:rPr lang="fi-FI" sz="2500" dirty="0"/>
              <a:t>: Hoitoani / Asiaani koskevat päätökset tehtiin yhteistyössä kanssani (KUVA)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500" b="1" dirty="0"/>
              <a:t>Asiakkaan kokemaa turvallisuuden tunnetta</a:t>
            </a:r>
            <a:r>
              <a:rPr lang="fi-FI" sz="2500" dirty="0"/>
              <a:t>: Koin oloni turvalliseksi hoidon / palvelun aikana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500" b="1" dirty="0"/>
              <a:t>Asiakkaan tiedon saanti</a:t>
            </a:r>
            <a:r>
              <a:rPr lang="fi-FI" sz="2500" dirty="0"/>
              <a:t>: Tiedän miten hoitoni/palveluni jatkuu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500" b="1" dirty="0"/>
              <a:t>Asiakkaan kokemaa tiedon ymmärrettävyyttä</a:t>
            </a:r>
            <a:r>
              <a:rPr lang="fi-FI" sz="2500" dirty="0"/>
              <a:t>: Saamani tieto hoidosta / palvelusta oli ymmärrettävää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500" b="1" dirty="0"/>
              <a:t>Palvelun hyödyllisyyttä</a:t>
            </a:r>
            <a:r>
              <a:rPr lang="fi-FI" sz="2500" dirty="0"/>
              <a:t>: Koin saamani hoidon / palvelun hyödylliseksi (KUVA)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500" b="1" dirty="0"/>
              <a:t>Asiakastyytyväisyyttä</a:t>
            </a:r>
            <a:r>
              <a:rPr lang="fi-FI" sz="2500" dirty="0"/>
              <a:t> (NPS suositteluindeksi)</a:t>
            </a:r>
          </a:p>
          <a:p>
            <a:pPr lvl="1"/>
            <a:endParaRPr lang="fi-FI" sz="2500" dirty="0"/>
          </a:p>
          <a:p>
            <a:r>
              <a:rPr lang="fi-FI" sz="3500" dirty="0"/>
              <a:t>Asiakas voi antaa myös avoimen palautteen; kiitos, moite, kehittämisehdotus.</a:t>
            </a:r>
          </a:p>
          <a:p>
            <a:pPr lvl="1"/>
            <a:endParaRPr lang="fi-FI" sz="35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92722F9-2A04-75F5-E591-F0573820B396}"/>
              </a:ext>
            </a:extLst>
          </p:cNvPr>
          <p:cNvSpPr txBox="1"/>
          <p:nvPr/>
        </p:nvSpPr>
        <p:spPr>
          <a:xfrm>
            <a:off x="7417529" y="6360847"/>
            <a:ext cx="4525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Kuva: Vantaan ja Keravan asiakaspalautelomake verkossa:</a:t>
            </a:r>
            <a:r>
              <a:rPr lang="fi-FI" sz="1000" dirty="0">
                <a:hlinkClick r:id="rId3"/>
              </a:rPr>
              <a:t>QPro - Esivalinta (awanic.fi)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9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19EA4E-8423-CF82-DA38-3591EFF6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39" y="77286"/>
            <a:ext cx="11040570" cy="613182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Calibri"/>
                <a:cs typeface="Calibri"/>
              </a:rPr>
              <a:t>Asiakaspalautteen keräämisen tavoite ja hyödyt  </a:t>
            </a:r>
            <a:endParaRPr lang="fi-FI" sz="360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4BE14FF-F7B8-2B8E-D2BF-B1B56DE3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3841" y="6414919"/>
            <a:ext cx="94571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E76DBD-9ABD-401A-ACC4-8E3C979D470F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17.8.2023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2684EE7-8B22-9CCF-AE1A-1BA8B0A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381" y="6376459"/>
            <a:ext cx="40939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7B8F6-2765-465B-BF52-D1DF320C1AE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400C645-315B-39B2-4287-80949A0D7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78" y="957722"/>
            <a:ext cx="5314348" cy="523634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i-FI" sz="2800" b="1" dirty="0"/>
              <a:t>Tavoite</a:t>
            </a:r>
            <a:r>
              <a:rPr lang="fi-FI" sz="2800" dirty="0"/>
              <a:t>: Palautteiden systemaattinen kerääminen ja käsittely yksiköissä nostaa esille palvelujen ja prosessien toimivia ja toisaalta kehitettäviä osa-alueita. </a:t>
            </a:r>
          </a:p>
          <a:p>
            <a:r>
              <a:rPr lang="fi-FI" sz="2800" b="1" dirty="0">
                <a:latin typeface="Calibri Light"/>
                <a:cs typeface="Calibri Light"/>
              </a:rPr>
              <a:t>Sisäiset toimintamallit tavoitteen saavuttamiseksi</a:t>
            </a:r>
            <a:r>
              <a:rPr lang="fi-FI" sz="2800" dirty="0">
                <a:latin typeface="Calibri Light"/>
                <a:cs typeface="Calibri Light"/>
              </a:rPr>
              <a:t>: Palautteiden käsittelyn ja raportoinnin sisäiset prosessit on kuvattu </a:t>
            </a:r>
            <a:r>
              <a:rPr lang="fi-FI" dirty="0">
                <a:latin typeface="Calibri Light"/>
                <a:cs typeface="Calibri Light"/>
              </a:rPr>
              <a:t>toimialojen henkilöstöä</a:t>
            </a:r>
            <a:r>
              <a:rPr lang="fi-FI" sz="2800" dirty="0">
                <a:latin typeface="Calibri Light"/>
                <a:cs typeface="Calibri Light"/>
              </a:rPr>
              <a:t> osallistavin menetelmin kevään 2023 aikana.</a:t>
            </a:r>
          </a:p>
          <a:p>
            <a:r>
              <a:rPr lang="fi-FI" sz="2800" b="1" dirty="0"/>
              <a:t>Hyöty asiakkaalle</a:t>
            </a:r>
            <a:r>
              <a:rPr lang="fi-FI" sz="2800" dirty="0"/>
              <a:t>: Asiakaspalautteista saatu hyöty asiakkaalle todentuu, kun palautteen perusteella palveluja kehitetään todellisen asiakastarpeen mukaisesti.</a:t>
            </a:r>
          </a:p>
          <a:p>
            <a:r>
              <a:rPr lang="fi-FI" b="1" dirty="0"/>
              <a:t>Hyöty organisaatiolle</a:t>
            </a:r>
            <a:r>
              <a:rPr lang="fi-FI" dirty="0"/>
              <a:t>: Asiakaskokemuksen parantuessa häiriökysyntä vähenee, resurssien käyttö paranee ja pitkällä tähtäimellä myös henkilöstön hyvinvointi paranee.</a:t>
            </a:r>
            <a:endParaRPr lang="fi-FI" sz="2800" dirty="0"/>
          </a:p>
          <a:p>
            <a:r>
              <a:rPr lang="fi-FI" sz="2800" b="1" dirty="0"/>
              <a:t>Mittarit</a:t>
            </a:r>
            <a:r>
              <a:rPr lang="fi-FI" sz="2800" dirty="0"/>
              <a:t>: </a:t>
            </a:r>
            <a:r>
              <a:rPr lang="fi-FI" dirty="0"/>
              <a:t>P</a:t>
            </a:r>
            <a:r>
              <a:rPr lang="fi-FI" sz="2800" dirty="0"/>
              <a:t>alautteista nousseiden kehittämistoimenpiteiden käynnistämisestä saatu hyöty todennetaan seuraamalla ja vertaamalla asiakaskokemuksen mittareiden muutosta yksikkö- toimiala- ja hyvinvointialuetasolla pitkällä aikavälillä. </a:t>
            </a:r>
            <a:r>
              <a:rPr lang="fi-FI" dirty="0"/>
              <a:t>(Esim. palautekyselyn NPS-suositteluindeksi ja palvelun laatuun liittyvät kysymykset.)</a:t>
            </a:r>
            <a:endParaRPr lang="fi-FI" sz="2800" dirty="0"/>
          </a:p>
          <a:p>
            <a:pPr marL="0" indent="0">
              <a:buNone/>
            </a:pPr>
            <a:endParaRPr lang="fi-FI" sz="28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B0403A4-1F4A-9943-9AD8-1520D36B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81" y="6064167"/>
            <a:ext cx="3405102" cy="73089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586EC47-05B9-EF1B-66FC-149648C77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5" r="4563"/>
          <a:stretch/>
        </p:blipFill>
        <p:spPr>
          <a:xfrm>
            <a:off x="5962124" y="793833"/>
            <a:ext cx="5986585" cy="4852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E276CF3C-F392-0244-5D40-F6676B28799B}"/>
              </a:ext>
            </a:extLst>
          </p:cNvPr>
          <p:cNvSpPr txBox="1"/>
          <p:nvPr/>
        </p:nvSpPr>
        <p:spPr>
          <a:xfrm>
            <a:off x="5814823" y="5817946"/>
            <a:ext cx="5892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Kuva: Vantaan ja Keravan Anna Palautetta-verkkosivu asukkaille ja asiakkaille.</a:t>
            </a:r>
            <a:r>
              <a:rPr lang="fi-FI" sz="1000" dirty="0">
                <a:hlinkClick r:id="rId4"/>
              </a:rPr>
              <a:t> Anna palautetta | Vantaan ja Keravan hyvinvointialue (vakehyva.fi)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01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ADD8495-399A-5854-99D8-BC6FF25AF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980" y="2879976"/>
            <a:ext cx="7158644" cy="2387600"/>
          </a:xfrm>
        </p:spPr>
        <p:txBody>
          <a:bodyPr>
            <a:normAutofit fontScale="90000"/>
          </a:bodyPr>
          <a:lstStyle/>
          <a:p>
            <a:r>
              <a:rPr lang="fi-FI" dirty="0"/>
              <a:t>Saavutettavan lomakkeen kehitystyö yhdessä asiakkaiden kanssa syksyllä 2023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006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2A7C8BE-2208-D6A0-FD88-03364F64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06" y="338241"/>
            <a:ext cx="6611754" cy="828408"/>
          </a:xfrm>
        </p:spPr>
        <p:txBody>
          <a:bodyPr>
            <a:normAutofit/>
          </a:bodyPr>
          <a:lstStyle/>
          <a:p>
            <a:r>
              <a:rPr lang="fi-FI" dirty="0"/>
              <a:t>Saavutettava verkkolomake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10CBF6E-5408-9992-FEF8-1E02FCFBC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06" y="1332270"/>
            <a:ext cx="5966861" cy="468665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fi-FI" sz="1800" dirty="0"/>
              <a:t>Laki digitaalisten palvelujen tarjoamisesta (306/2019) edellyttää saavutettavuuskriteeristöjen noudattamista. </a:t>
            </a:r>
          </a:p>
          <a:p>
            <a:r>
              <a:rPr lang="fi-FI" sz="1800" dirty="0">
                <a:latin typeface="Calibri Light"/>
                <a:cs typeface="Calibri Light"/>
              </a:rPr>
              <a:t>Palveluntarjoajan on varmistettava digitaalisten palvelujensa sisältöjen havaittavuus ja ymmärrettävyys sekä käyttöliittymien toimintavarmuus saavutettavuusvaatimusten mukaisesti.</a:t>
            </a:r>
          </a:p>
          <a:p>
            <a:r>
              <a:rPr lang="fi-FI" sz="1800" dirty="0"/>
              <a:t>Saavutettavuudella (</a:t>
            </a:r>
            <a:r>
              <a:rPr lang="fi-FI" sz="1800" dirty="0" err="1"/>
              <a:t>accessibility</a:t>
            </a:r>
            <a:r>
              <a:rPr lang="fi-FI" sz="1800" dirty="0"/>
              <a:t>) tarkoitetaan sitä, että digitaalinen palvelu ja sen sisältö on kaikkien käytettävissä riippumatta käyttäjän henkilökohtaisista ominaisuuksista tai käyttötavasta.</a:t>
            </a:r>
          </a:p>
          <a:p>
            <a:r>
              <a:rPr lang="fi-FI" sz="1800" dirty="0"/>
              <a:t>Saavutettavuusnäkökulman kannalta käyttäjätestauksiin olisi hyvä ottaa mahdollisuuksien mukaan esimerkiksi ruudunlukuohjelmaa tai pelkkää näppäimistöä käyttäviä henkilöitä. </a:t>
            </a:r>
          </a:p>
          <a:p>
            <a:r>
              <a:rPr lang="fi-FI" sz="1800" dirty="0"/>
              <a:t>Iäkkäiden ihmisten näkökulma käyttäjätestauksessa on tärkeä, sillä heidän käyttökokemukseensa kytkeytyy moni saavutettavuuskysymys.</a:t>
            </a:r>
          </a:p>
          <a:p>
            <a:pPr marL="0" indent="0">
              <a:buNone/>
            </a:pPr>
            <a:endParaRPr lang="fi-FI" sz="1100" dirty="0"/>
          </a:p>
          <a:p>
            <a:pPr marL="0" indent="0">
              <a:buNone/>
            </a:pPr>
            <a:r>
              <a:rPr lang="fi-FI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Lähteet: </a:t>
            </a:r>
          </a:p>
          <a:p>
            <a:r>
              <a:rPr lang="fi-FI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Laki digitaalisten palvelujen tarjoamisesta 306/2019 - Säädökset alkuperäisinä - FINLEX ®</a:t>
            </a:r>
            <a:endParaRPr lang="fi-FI" sz="1100" dirty="0"/>
          </a:p>
          <a:p>
            <a:r>
              <a:rPr lang="fi-FI" sz="1100" dirty="0">
                <a:latin typeface="Calibri Light"/>
                <a:cs typeface="Calibri Light"/>
              </a:rPr>
              <a:t> </a:t>
            </a:r>
            <a:r>
              <a:rPr lang="fi-FI" sz="1100" dirty="0">
                <a:latin typeface="Calibri Light"/>
                <a:cs typeface="Calibri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2023-03 - </a:t>
            </a:r>
            <a:r>
              <a:rPr lang="fi-FI" sz="1100" dirty="0" err="1">
                <a:latin typeface="Calibri Light"/>
                <a:cs typeface="Calibri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Saavuttettavuusopas</a:t>
            </a:r>
            <a:r>
              <a:rPr lang="fi-FI" sz="1100" dirty="0">
                <a:latin typeface="Calibri Light"/>
                <a:cs typeface="Calibri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v2 (exove.com)</a:t>
            </a:r>
            <a:endParaRPr lang="fi-FI" sz="1100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fi-FI" sz="1100" dirty="0"/>
          </a:p>
        </p:txBody>
      </p:sp>
      <p:pic>
        <p:nvPicPr>
          <p:cNvPr id="5" name="Kuva 4" descr="Vanha nainen videopuhelussa">
            <a:extLst>
              <a:ext uri="{FF2B5EF4-FFF2-40B4-BE49-F238E27FC236}">
                <a16:creationId xmlns:a16="http://schemas.microsoft.com/office/drawing/2014/main" id="{C7C088B0-4D96-0E01-16C7-61F2755A77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3" r="16438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BC91F73-DA71-9AD8-8D03-64182D2AB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81" y="6081862"/>
            <a:ext cx="3322664" cy="71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56963BD-31CD-3901-B371-0A641319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017065"/>
          </a:xfrm>
        </p:spPr>
        <p:txBody>
          <a:bodyPr>
            <a:normAutofit fontScale="90000"/>
          </a:bodyPr>
          <a:lstStyle/>
          <a:p>
            <a:r>
              <a:rPr lang="fi-FI" dirty="0"/>
              <a:t>Pyydetään asiakasnäkökulma saavutettavan verkkolomakkeen testiversioon 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F106E11-7D9B-A058-63B7-04870CEB5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5" y="1847850"/>
            <a:ext cx="10260000" cy="4149189"/>
          </a:xfrm>
        </p:spPr>
        <p:txBody>
          <a:bodyPr/>
          <a:lstStyle/>
          <a:p>
            <a:r>
              <a:rPr lang="fi-FI" dirty="0"/>
              <a:t>Vanhusneuvosto 23.8.2023</a:t>
            </a:r>
          </a:p>
          <a:p>
            <a:r>
              <a:rPr lang="fi-FI" dirty="0"/>
              <a:t>Vammaisneuvosto 6.9.2023</a:t>
            </a:r>
          </a:p>
        </p:txBody>
      </p:sp>
    </p:spTree>
    <p:extLst>
      <p:ext uri="{BB962C8B-B14F-4D97-AF65-F5344CB8AC3E}">
        <p14:creationId xmlns:p14="http://schemas.microsoft.com/office/powerpoint/2010/main" val="110309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isällön paikkamerkki 7" descr="Nättiä omenaa puisissa korissa">
            <a:extLst>
              <a:ext uri="{FF2B5EF4-FFF2-40B4-BE49-F238E27FC236}">
                <a16:creationId xmlns:a16="http://schemas.microsoft.com/office/drawing/2014/main" id="{7D034912-E17A-CD57-EBE7-EE3EF0878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r="3535" b="-1"/>
          <a:stretch/>
        </p:blipFill>
        <p:spPr>
          <a:xfrm>
            <a:off x="0" y="76083"/>
            <a:ext cx="8059910" cy="67058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803082DA-20D6-78A7-1240-815B986E6C43}"/>
              </a:ext>
            </a:extLst>
          </p:cNvPr>
          <p:cNvSpPr/>
          <p:nvPr/>
        </p:nvSpPr>
        <p:spPr>
          <a:xfrm>
            <a:off x="8428384" y="1240403"/>
            <a:ext cx="3538330" cy="424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b="1" dirty="0">
                <a:ln/>
                <a:latin typeface="+mj-lt"/>
                <a:ea typeface="+mj-ea"/>
                <a:cs typeface="+mj-cs"/>
              </a:rPr>
              <a:t>KIITOS!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/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/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/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900" b="1" i="0" u="none" strike="noStrike" cap="none" spc="0" normalizeH="0" baseline="0" noProof="0" dirty="0">
              <a:ln/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900" b="1" i="0" u="none" strike="noStrike" cap="none" spc="0" normalizeH="0" baseline="0" noProof="0" dirty="0" err="1">
                <a:ln/>
                <a:effectLst/>
                <a:uLnTx/>
                <a:uFillTx/>
                <a:latin typeface="+mj-lt"/>
                <a:ea typeface="+mj-ea"/>
                <a:cs typeface="+mj-cs"/>
              </a:rPr>
              <a:t>Lisätiedot</a:t>
            </a:r>
            <a:r>
              <a:rPr kumimoji="0" lang="en-US" sz="1900" b="1" i="0" u="none" strike="noStrike" cap="none" spc="0" normalizeH="0" baseline="0" noProof="0" dirty="0">
                <a:ln/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900" b="1" i="0" u="none" strike="noStrike" cap="none" spc="0" normalizeH="0" baseline="0" noProof="0" dirty="0">
                <a:ln/>
                <a:effectLst/>
                <a:uLnTx/>
                <a:uFillTx/>
                <a:latin typeface="+mj-lt"/>
                <a:ea typeface="+mj-ea"/>
                <a:cs typeface="+mj-cs"/>
              </a:rPr>
              <a:t>Miriam Tepora</a:t>
            </a:r>
            <a:r>
              <a:rPr lang="en-US" sz="1900" b="1" dirty="0">
                <a:ln/>
                <a:latin typeface="+mj-lt"/>
                <a:ea typeface="+mj-ea"/>
                <a:cs typeface="+mj-cs"/>
              </a:rPr>
              <a:t> | E</a:t>
            </a:r>
            <a:r>
              <a:rPr kumimoji="0" lang="en-US" sz="1900" b="1" i="0" u="none" strike="noStrike" cap="none" spc="0" normalizeH="0" baseline="0" noProof="0" dirty="0" err="1">
                <a:ln/>
                <a:effectLst/>
                <a:uLnTx/>
                <a:uFillTx/>
                <a:latin typeface="+mj-lt"/>
                <a:ea typeface="+mj-ea"/>
                <a:cs typeface="+mj-cs"/>
              </a:rPr>
              <a:t>rityisasiantuntija</a:t>
            </a:r>
            <a:endParaRPr kumimoji="0" lang="en-US" sz="1900" b="1" i="0" u="none" strike="noStrike" cap="none" spc="0" normalizeH="0" baseline="0" noProof="0" dirty="0">
              <a:ln/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900" b="1" i="0" u="none" strike="noStrike" cap="none" spc="0" normalizeH="0" baseline="0" noProof="0" dirty="0">
                <a:ln/>
                <a:effectLst/>
                <a:uLnTx/>
                <a:uFillTx/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miriam.tepora@vakehyva.fi</a:t>
            </a:r>
            <a:endParaRPr kumimoji="0" lang="en-US" sz="1900" b="1" i="0" u="none" strike="noStrike" cap="none" spc="0" normalizeH="0" baseline="0" noProof="0" dirty="0">
              <a:ln/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6710466"/>
      </p:ext>
    </p:extLst>
  </p:cSld>
  <p:clrMapOvr>
    <a:masterClrMapping/>
  </p:clrMapOvr>
</p:sld>
</file>

<file path=ppt/theme/theme1.xml><?xml version="1.0" encoding="utf-8"?>
<a:theme xmlns:a="http://schemas.openxmlformats.org/drawingml/2006/main" name="Pääotsiko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ällö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ULsote_ja_rakenneuudistus">
  <a:themeElements>
    <a:clrScheme name="Vakeso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1F83"/>
      </a:accent1>
      <a:accent2>
        <a:srgbClr val="76CBF3"/>
      </a:accent2>
      <a:accent3>
        <a:srgbClr val="00983A"/>
      </a:accent3>
      <a:accent4>
        <a:srgbClr val="74B72B"/>
      </a:accent4>
      <a:accent5>
        <a:srgbClr val="E6007E"/>
      </a:accent5>
      <a:accent6>
        <a:srgbClr val="EA5297"/>
      </a:accent6>
      <a:hlink>
        <a:srgbClr val="0563C1"/>
      </a:hlink>
      <a:folHlink>
        <a:srgbClr val="954F72"/>
      </a:folHlink>
    </a:clrScheme>
    <a:fontScheme name="Vakesote">
      <a:majorFont>
        <a:latin typeface="Poppins Black"/>
        <a:ea typeface=""/>
        <a:cs typeface=""/>
      </a:majorFont>
      <a:minorFont>
        <a:latin typeface="Poppi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566</Words>
  <Application>Microsoft Office PowerPoint</Application>
  <PresentationFormat>Laajakuva</PresentationFormat>
  <Paragraphs>61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Poppins Black</vt:lpstr>
      <vt:lpstr>Poppins ExtraBold</vt:lpstr>
      <vt:lpstr>Poppins ExtraLight</vt:lpstr>
      <vt:lpstr>Poppins SemiBold</vt:lpstr>
      <vt:lpstr>Pääotsikot</vt:lpstr>
      <vt:lpstr>Sisällöt</vt:lpstr>
      <vt:lpstr>TULsote_ja_rakenneuudistus</vt:lpstr>
      <vt:lpstr>Asiakaskokemus &amp; palvelujen laadun kehittäminen   Qpro-palautejärjestelmä asiakaskokemuksen mittarina palvelujen laadun jatkuvassa seurannassa ja kehittämisessä   </vt:lpstr>
      <vt:lpstr>Yleistä asiakaspalautteen keräämisestä</vt:lpstr>
      <vt:lpstr>Jatkuva palaute - kyselylomake </vt:lpstr>
      <vt:lpstr>Asiakaspalautteen keräämisen tavoite ja hyödyt  </vt:lpstr>
      <vt:lpstr>Saavutettavan lomakkeen kehitystyö yhdessä asiakkaiden kanssa syksyllä 2023 </vt:lpstr>
      <vt:lpstr>Saavutettava verkkolomake</vt:lpstr>
      <vt:lpstr>Pyydetään asiakasnäkökulma saavutettavan verkkolomakkeen testiversioon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Asiakaskokemus &amp; palvelujen laadun kehittäminen   Qpro-palautejärjestelmä asiakaskokemuksen mittarina palvelujen laadun jatkuvassa seurannassa ja kehittämisessä</dc:title>
  <dc:creator>Tepora Miriam</dc:creator>
  <cp:lastModifiedBy>Harju Hannamari</cp:lastModifiedBy>
  <cp:revision>3</cp:revision>
  <dcterms:created xsi:type="dcterms:W3CDTF">2023-08-16T06:39:03Z</dcterms:created>
  <dcterms:modified xsi:type="dcterms:W3CDTF">2023-08-17T04:19:58Z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2023-08-16T06:39:16Z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7cbe7314-9eec-453e-aa25-b39667b2f68f</vt:lpwstr>
  </property>
  <property fmtid="{D5CDD505-2E9C-101B-9397-08002B2CF9AE}" pid="7" name="MSIP_Label_defa4170-0d19-0005-0004-bc88714345d2_ActionId">
    <vt:lpwstr>dc8f7893-77c9-41b2-ac0c-e7edc2fa1f2c</vt:lpwstr>
  </property>
  <property fmtid="{D5CDD505-2E9C-101B-9397-08002B2CF9AE}" pid="8" name="MSIP_Label_defa4170-0d19-0005-0004-bc88714345d2_ContentBits">
    <vt:lpwstr>0</vt:lpwstr>
  </property>
</Properties>
</file>